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2" r:id="rId5"/>
    <p:sldId id="290" r:id="rId6"/>
    <p:sldId id="291" r:id="rId7"/>
    <p:sldId id="271" r:id="rId8"/>
    <p:sldId id="272" r:id="rId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9">
          <p15:clr>
            <a:srgbClr val="A4A3A4"/>
          </p15:clr>
        </p15:guide>
        <p15:guide id="2" orient="horz" pos="955">
          <p15:clr>
            <a:srgbClr val="A4A3A4"/>
          </p15:clr>
        </p15:guide>
        <p15:guide id="3" pos="298">
          <p15:clr>
            <a:srgbClr val="A4A3A4"/>
          </p15:clr>
        </p15:guide>
        <p15:guide id="4" pos="54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BF4"/>
    <a:srgbClr val="FFFFFF"/>
    <a:srgbClr val="BFBFBF"/>
    <a:srgbClr val="D9D9D9"/>
    <a:srgbClr val="C4DBF4"/>
    <a:srgbClr val="005596"/>
    <a:srgbClr val="78716E"/>
    <a:srgbClr val="006F96"/>
    <a:srgbClr val="0066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>
        <p:guide orient="horz" pos="3959"/>
        <p:guide orient="horz" pos="955"/>
        <p:guide pos="298"/>
        <p:guide pos="54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7FD8A48A-BDE8-4DF0-81FA-8672966CB3C0}" type="datetimeFigureOut">
              <a:rPr lang="en-US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61D85D3C-FADD-4205-9CD1-52FDEEB5FA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5DD0304B-F34B-4256-95CC-BF1A9482EA1B}" type="datetimeFigureOut">
              <a:rPr lang="en-US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9012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019" tIns="51008" rIns="102019" bIns="5100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E14177B5-402C-45CC-87E3-90DD0E8683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8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5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4" y="1154548"/>
            <a:ext cx="7433253" cy="1487036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4" y="2660073"/>
            <a:ext cx="7433253" cy="452569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4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77130"/>
            <a:ext cx="2033588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59915" y="3277131"/>
            <a:ext cx="4284083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033589" y="3277132"/>
            <a:ext cx="2826326" cy="1475072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033588" y="4753651"/>
            <a:ext cx="2826327" cy="147507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261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3" y="1249814"/>
            <a:ext cx="6248238" cy="2156307"/>
          </a:xfr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5" y="3406122"/>
            <a:ext cx="6248236" cy="2130457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7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064"/>
            <a:ext cx="8232775" cy="4761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EBC34D-D7DC-4348-A578-DC66C49386B9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rgbClr val="C4DB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0D849-08F9-4A4B-8AD3-D2DCE5A82EB4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316"/>
            <a:ext cx="3960812" cy="4760913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17936" y="1516316"/>
            <a:ext cx="3960812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5E271D-BE9E-4E6B-B660-7885CF4EF204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9/21/2021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526" y="1431055"/>
            <a:ext cx="4633274" cy="46662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1F30-25DD-4BA2-A58A-CB35EC8FE3D9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50805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" y="388219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74638"/>
            <a:ext cx="6918325" cy="1143000"/>
          </a:xfrm>
        </p:spPr>
        <p:txBody>
          <a:bodyPr anchor="ctr" anchorCtr="0"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D9D9D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C4DBF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D6CE-12C1-41F2-B186-8570A100F50E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7928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8452" y="6419721"/>
            <a:ext cx="3679722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0574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fld id="{8EC16C3E-254E-C04A-8A90-F3CAE37A3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11710"/>
            <a:ext cx="8229600" cy="476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fld id="{D63550FF-F481-47E9-8324-CA728248F92C}" type="datetime1">
              <a:rPr lang="en-US" smtClean="0"/>
              <a:pPr/>
              <a:t>9/21/2021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82" y="30757"/>
            <a:ext cx="1489811" cy="5512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4" r:id="rId2"/>
    <p:sldLayoutId id="2147483814" r:id="rId3"/>
    <p:sldLayoutId id="2147483820" r:id="rId4"/>
    <p:sldLayoutId id="2147483815" r:id="rId5"/>
    <p:sldLayoutId id="2147483816" r:id="rId6"/>
    <p:sldLayoutId id="2147483825" r:id="rId7"/>
    <p:sldLayoutId id="2147483822" r:id="rId8"/>
    <p:sldLayoutId id="2147483823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Franklin Gothic Medium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9pPr>
    </p:titleStyle>
    <p:bodyStyle>
      <a:lvl1pPr marL="274320" indent="-274320" algn="l" rtl="0" eaLnBrk="1" fontAlgn="base" hangingPunct="1">
        <a:spcBef>
          <a:spcPts val="1000"/>
        </a:spcBef>
        <a:spcAft>
          <a:spcPct val="0"/>
        </a:spcAft>
        <a:buClr>
          <a:srgbClr val="C4DBF4"/>
        </a:buClr>
        <a:buSzPct val="125000"/>
        <a:buFont typeface="Arial" pitchFamily="34" charset="0"/>
        <a:buChar char="•"/>
        <a:defRPr sz="2400" b="0" kern="1200">
          <a:solidFill>
            <a:schemeClr val="bg1"/>
          </a:solidFill>
          <a:latin typeface="Franklin Gothic Medium" panose="020B0603020102020204" pitchFamily="34" charset="0"/>
          <a:ea typeface="+mn-ea"/>
          <a:cs typeface="Arial" pitchFamily="34" charset="0"/>
        </a:defRPr>
      </a:lvl1pPr>
      <a:lvl2pPr marL="512064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SzPct val="85000"/>
        <a:buFont typeface="Wingdings" pitchFamily="2" charset="2"/>
        <a:buChar char="§"/>
        <a:defRPr sz="20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2pPr>
      <a:lvl3pPr marL="859536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3pPr>
      <a:lvl4pPr marL="1600200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4DBF4"/>
        </a:buClr>
        <a:buFont typeface="Arial" charset="0"/>
        <a:buNone/>
        <a:defRPr sz="1600" b="0" kern="1200" baseline="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2860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ciences/exactextractr" TargetMode="External"/><Relationship Id="rId2" Type="http://schemas.openxmlformats.org/officeDocument/2006/relationships/hyperlink" Target="https://search.r-project.org/CRAN/refmans/raster/html/zonal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documentation.org/packages/raster/versions/3.4-13/topics/extr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geospatial science</a:t>
            </a:r>
          </a:p>
        </p:txBody>
      </p:sp>
      <p:pic>
        <p:nvPicPr>
          <p:cNvPr id="9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298D0413-48C0-4A28-A861-39F652C8EA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6253" t="141" r="31263"/>
          <a:stretch/>
        </p:blipFill>
        <p:spPr>
          <a:xfrm>
            <a:off x="1" y="3277131"/>
            <a:ext cx="2045084" cy="3001914"/>
          </a:xfrm>
        </p:spPr>
      </p:pic>
      <p:pic>
        <p:nvPicPr>
          <p:cNvPr id="10" name="Picture 10" descr="A picture containing row, lined, line, candelabrum&#10;&#10;Description automatically generated">
            <a:extLst>
              <a:ext uri="{FF2B5EF4-FFF2-40B4-BE49-F238E27FC236}">
                <a16:creationId xmlns:a16="http://schemas.microsoft.com/office/drawing/2014/main" id="{6844B4B4-891C-40E7-ABC3-630624AEBB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486" r="28343"/>
          <a:stretch/>
        </p:blipFill>
        <p:spPr>
          <a:xfrm>
            <a:off x="2033590" y="3280891"/>
            <a:ext cx="2830594" cy="1475464"/>
          </a:xfrm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1" descr="A picture containing sky, outdoor, close&#10;&#10;Description automatically generated">
            <a:extLst>
              <a:ext uri="{FF2B5EF4-FFF2-40B4-BE49-F238E27FC236}">
                <a16:creationId xmlns:a16="http://schemas.microsoft.com/office/drawing/2014/main" id="{E54BA17C-2DF5-4364-A43C-BD293E981A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4057" b="10932"/>
          <a:stretch/>
        </p:blipFill>
        <p:spPr>
          <a:xfrm>
            <a:off x="4826562" y="3277131"/>
            <a:ext cx="4326283" cy="300191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2CEC4-1945-4D00-855D-0F22CD0124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797" r="15541"/>
          <a:stretch/>
        </p:blipFill>
        <p:spPr>
          <a:xfrm>
            <a:off x="2029319" y="4733212"/>
            <a:ext cx="2834865" cy="15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6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interactive session: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199541"/>
            <a:ext cx="6101608" cy="4761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ranklin Gothic Medium"/>
                <a:cs typeface="Arial"/>
              </a:rPr>
              <a:t>1) Ingest spatial data from web sources 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PRISM climate data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2) Delineate and clip a watershed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user defined </a:t>
            </a:r>
            <a:r>
              <a:rPr lang="en-US" dirty="0" err="1">
                <a:latin typeface="Franklin Gothic Medium"/>
                <a:cs typeface="Arial"/>
              </a:rPr>
              <a:t>lat</a:t>
            </a:r>
            <a:r>
              <a:rPr lang="en-US" dirty="0">
                <a:latin typeface="Franklin Gothic Medium"/>
                <a:cs typeface="Arial"/>
              </a:rPr>
              <a:t>/long and National Elevation Dataset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3) Aggregate spatial data to create summary statistics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Summarize NLCD for watershed units (HUC12s)</a:t>
            </a:r>
          </a:p>
          <a:p>
            <a:pPr lvl="1"/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  <p:pic>
        <p:nvPicPr>
          <p:cNvPr id="4098" name="Picture 2" descr="PRISM Climate Group, Oregon State U">
            <a:extLst>
              <a:ext uri="{FF2B5EF4-FFF2-40B4-BE49-F238E27FC236}">
                <a16:creationId xmlns:a16="http://schemas.microsoft.com/office/drawing/2014/main" id="{A1E14865-C44B-4D10-BAA8-61F2C859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1084451"/>
            <a:ext cx="2171700" cy="13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CTURE #3">
            <a:extLst>
              <a:ext uri="{FF2B5EF4-FFF2-40B4-BE49-F238E27FC236}">
                <a16:creationId xmlns:a16="http://schemas.microsoft.com/office/drawing/2014/main" id="{E9C8C710-FB0D-47B2-B13E-F3FB26E5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2636660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interactive session: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199541"/>
            <a:ext cx="6101608" cy="4761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ranklin Gothic Medium"/>
                <a:cs typeface="Arial"/>
              </a:rPr>
              <a:t>1) Ingest spatial data from web sources 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PRISM climate data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2) Delineate and clip a watershed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user defined </a:t>
            </a:r>
            <a:r>
              <a:rPr lang="en-US" dirty="0" err="1">
                <a:latin typeface="Franklin Gothic Medium"/>
                <a:cs typeface="Arial"/>
              </a:rPr>
              <a:t>lat</a:t>
            </a:r>
            <a:r>
              <a:rPr lang="en-US" dirty="0">
                <a:latin typeface="Franklin Gothic Medium"/>
                <a:cs typeface="Arial"/>
              </a:rPr>
              <a:t>/long and National Elevation Dataset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3) Aggregate spatial data to create summary statistics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Summarize NLCD for watershed units (HUC12s)</a:t>
            </a:r>
          </a:p>
          <a:p>
            <a:pPr lvl="1"/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  <p:pic>
        <p:nvPicPr>
          <p:cNvPr id="4098" name="Picture 2" descr="PRISM Climate Group, Oregon State U">
            <a:extLst>
              <a:ext uri="{FF2B5EF4-FFF2-40B4-BE49-F238E27FC236}">
                <a16:creationId xmlns:a16="http://schemas.microsoft.com/office/drawing/2014/main" id="{A1E14865-C44B-4D10-BAA8-61F2C859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1084451"/>
            <a:ext cx="2171700" cy="13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CTURE #3">
            <a:extLst>
              <a:ext uri="{FF2B5EF4-FFF2-40B4-BE49-F238E27FC236}">
                <a16:creationId xmlns:a16="http://schemas.microsoft.com/office/drawing/2014/main" id="{E9C8C710-FB0D-47B2-B13E-F3FB26E5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2636660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52945E-BFBD-424A-90BA-3780B135F1C3}"/>
              </a:ext>
            </a:extLst>
          </p:cNvPr>
          <p:cNvSpPr/>
          <p:nvPr/>
        </p:nvSpPr>
        <p:spPr>
          <a:xfrm>
            <a:off x="395654" y="1199541"/>
            <a:ext cx="5732584" cy="1051290"/>
          </a:xfrm>
          <a:prstGeom prst="round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FC7D24-4965-43EB-B016-5FA043E533F9}"/>
              </a:ext>
            </a:extLst>
          </p:cNvPr>
          <p:cNvSpPr/>
          <p:nvPr/>
        </p:nvSpPr>
        <p:spPr>
          <a:xfrm>
            <a:off x="457200" y="4216039"/>
            <a:ext cx="5996354" cy="1744667"/>
          </a:xfrm>
          <a:prstGeom prst="roundRect">
            <a:avLst/>
          </a:prstGeom>
          <a:solidFill>
            <a:schemeClr val="accent3">
              <a:alpha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1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A18-EF5E-4E5E-83BE-437170CC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Resources for rasters and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2AF6-2400-49C8-A0F1-738B1EFF0F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Reading raster data in R</a:t>
            </a:r>
          </a:p>
          <a:p>
            <a:pPr lvl="1"/>
            <a:r>
              <a:rPr lang="en-US" dirty="0"/>
              <a:t>https://www.neonscience.org/resources/learning-hub/tutorials/raster-data-r</a:t>
            </a:r>
          </a:p>
          <a:p>
            <a:r>
              <a:rPr lang="en-US" dirty="0" err="1"/>
              <a:t>Rcran</a:t>
            </a:r>
            <a:r>
              <a:rPr lang="en-US" dirty="0"/>
              <a:t> – Zonal package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https://search.r-project.org/CRAN/refmans/raster/html/zonal.html</a:t>
            </a:r>
            <a:endParaRPr lang="en-US" dirty="0"/>
          </a:p>
          <a:p>
            <a:r>
              <a:rPr lang="en-US" dirty="0" err="1"/>
              <a:t>Extractextractr</a:t>
            </a:r>
            <a:r>
              <a:rPr lang="en-US" dirty="0"/>
              <a:t> – zonal stats developed by Dan Baston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https://github.com/isciences/exactextractr</a:t>
            </a:r>
            <a:endParaRPr lang="en-US" dirty="0"/>
          </a:p>
          <a:p>
            <a:pPr lvl="1"/>
            <a:r>
              <a:rPr lang="en-US" dirty="0"/>
              <a:t>Benchmarks show much faster than extract, not sure about zonal</a:t>
            </a:r>
          </a:p>
          <a:p>
            <a:r>
              <a:rPr lang="en-US" dirty="0" err="1"/>
              <a:t>Rcran</a:t>
            </a:r>
            <a:r>
              <a:rPr lang="en-US" dirty="0"/>
              <a:t> – Extract package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https://www.rdocumentation.org/packages/raster/versions/3.4-13/topics/extract</a:t>
            </a:r>
            <a:endParaRPr lang="en-US" dirty="0"/>
          </a:p>
          <a:p>
            <a:pPr lvl="1"/>
            <a:r>
              <a:rPr lang="en-US" dirty="0"/>
              <a:t>Can handle vector summarizations on the fly</a:t>
            </a:r>
          </a:p>
          <a:p>
            <a:pPr lvl="1"/>
            <a:r>
              <a:rPr lang="en-US" dirty="0"/>
              <a:t>Likely the slowest package – can’t handle large </a:t>
            </a:r>
            <a:r>
              <a:rPr lang="en-US" dirty="0" err="1"/>
              <a:t>geotiffs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4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A18-EF5E-4E5E-83BE-437170CC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028121" cy="1143000"/>
          </a:xfrm>
        </p:spPr>
        <p:txBody>
          <a:bodyPr/>
          <a:lstStyle/>
          <a:p>
            <a:r>
              <a:rPr lang="en-US" dirty="0"/>
              <a:t>GitHub Example: Workshop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22AF6-2400-49C8-A0F1-738B1EFF0F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000">
              <a:solidFill>
                <a:srgbClr val="C7DBF4"/>
              </a:solidFill>
            </a:endParaRPr>
          </a:p>
          <a:p>
            <a:pPr marL="0" indent="0" algn="ctr">
              <a:buNone/>
            </a:pPr>
            <a:r>
              <a:rPr lang="en-US" sz="2000">
                <a:solidFill>
                  <a:srgbClr val="C7DBF4"/>
                </a:solidFill>
              </a:rPr>
              <a:t>https://github.com/KateriSalk/ACWA_OpenSourceWorkshop_2021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C246F-DF10-4773-9311-8FE4FE7B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" y="2649578"/>
            <a:ext cx="8357191" cy="28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16223"/>
      </p:ext>
    </p:extLst>
  </p:cSld>
  <p:clrMapOvr>
    <a:masterClrMapping/>
  </p:clrMapOvr>
</p:sld>
</file>

<file path=ppt/theme/theme1.xml><?xml version="1.0" encoding="utf-8"?>
<a:theme xmlns:a="http://schemas.openxmlformats.org/drawingml/2006/main" name="Tt_PPT_Template_3_Dark">
  <a:themeElements>
    <a:clrScheme name="Tetra Tech 3">
      <a:dk1>
        <a:srgbClr val="2A2C27"/>
      </a:dk1>
      <a:lt1>
        <a:srgbClr val="FFFFFF"/>
      </a:lt1>
      <a:dk2>
        <a:srgbClr val="003478"/>
      </a:dk2>
      <a:lt2>
        <a:srgbClr val="E0E1DD"/>
      </a:lt2>
      <a:accent1>
        <a:srgbClr val="5482AB"/>
      </a:accent1>
      <a:accent2>
        <a:srgbClr val="69923A"/>
      </a:accent2>
      <a:accent3>
        <a:srgbClr val="CA7700"/>
      </a:accent3>
      <a:accent4>
        <a:srgbClr val="B3995D"/>
      </a:accent4>
      <a:accent5>
        <a:srgbClr val="675C53"/>
      </a:accent5>
      <a:accent6>
        <a:srgbClr val="004165"/>
      </a:accent6>
      <a:hlink>
        <a:srgbClr val="0000FF"/>
      </a:hlink>
      <a:folHlink>
        <a:srgbClr val="7030A0"/>
      </a:folHlink>
    </a:clrScheme>
    <a:fontScheme name="Tetra Tech 3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FFFFFF"/>
            </a:solidFill>
            <a:latin typeface="Franklin Gothic Medium" panose="020B06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_PPT_template_3_dark.potx" id="{A1D19A58-4EDE-4B6D-982F-4B200320298A}" vid="{423D1145-A084-4B49-B8DF-511CF92BF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AB46107FBB74996516B4A6C9DEE48" ma:contentTypeVersion="4" ma:contentTypeDescription="Create a new document." ma:contentTypeScope="" ma:versionID="1379ae0d2cf4b2676183cde4b1b876e9">
  <xsd:schema xmlns:xsd="http://www.w3.org/2001/XMLSchema" xmlns:xs="http://www.w3.org/2001/XMLSchema" xmlns:p="http://schemas.microsoft.com/office/2006/metadata/properties" xmlns:ns2="cba05f01-13a3-46fa-b0a3-db2ff36641fd" targetNamespace="http://schemas.microsoft.com/office/2006/metadata/properties" ma:root="true" ma:fieldsID="c8b7cfdf075334d4864b31bfbcbc43e3" ns2:_="">
    <xsd:import namespace="cba05f01-13a3-46fa-b0a3-db2ff36641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05f01-13a3-46fa-b0a3-db2ff3664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2F1D71-6BD6-4470-BDEC-810053F9696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ba05f01-13a3-46fa-b0a3-db2ff36641fd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2898FFC-5CE2-446B-A09A-E933DC8A9F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393BB8-23A1-4185-A164-14A80D640057}">
  <ds:schemaRefs>
    <ds:schemaRef ds:uri="cba05f01-13a3-46fa-b0a3-db2ff36641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Tt_PPT_template_3_dark</Template>
  <TotalTime>362</TotalTime>
  <Words>252</Words>
  <Application>Microsoft Office PowerPoint</Application>
  <PresentationFormat>On-screen Show (4:3)</PresentationFormat>
  <Paragraphs>38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Franklin Gothic Book</vt:lpstr>
      <vt:lpstr>Franklin Gothic Demi</vt:lpstr>
      <vt:lpstr>Franklin Gothic Medium</vt:lpstr>
      <vt:lpstr>Wingdings</vt:lpstr>
      <vt:lpstr>Tt_PPT_Template_3_Dark</vt:lpstr>
      <vt:lpstr>Python and geospatial science</vt:lpstr>
      <vt:lpstr>Goals for our interactive session:</vt:lpstr>
      <vt:lpstr>Goals for our interactive session:</vt:lpstr>
      <vt:lpstr>R Resources for rasters and statistics </vt:lpstr>
      <vt:lpstr>GitHub Example: Workshop Repository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 &amp; Color Instructions (delete this slide before finalization)</dc:title>
  <dc:creator>SalkGundersen, Kateri</dc:creator>
  <cp:lastModifiedBy>Pickard, Brian</cp:lastModifiedBy>
  <cp:revision>6</cp:revision>
  <dcterms:created xsi:type="dcterms:W3CDTF">2021-08-24T16:30:35Z</dcterms:created>
  <dcterms:modified xsi:type="dcterms:W3CDTF">2021-09-21T21:02:59Z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0x010100EAAAB46107FBB74996516B4A6C9DEE48</vt:lpwstr>
  </property>
</Properties>
</file>